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7" r:id="rId2"/>
    <p:sldId id="259" r:id="rId3"/>
    <p:sldId id="264" r:id="rId4"/>
    <p:sldId id="265" r:id="rId5"/>
    <p:sldId id="266" r:id="rId6"/>
    <p:sldId id="269" r:id="rId7"/>
    <p:sldId id="271" r:id="rId8"/>
    <p:sldId id="272" r:id="rId9"/>
    <p:sldId id="273" r:id="rId10"/>
    <p:sldId id="260" r:id="rId11"/>
    <p:sldId id="261" r:id="rId12"/>
    <p:sldId id="270" r:id="rId13"/>
    <p:sldId id="262" r:id="rId14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306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10D8F-91CF-4657-B4A2-2345EECCA40E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3E936-14C9-4E59-A4D3-918AAB0CD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121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070-D243-4909-9F2D-36850FD148FA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D97D-E0A7-43E6-8D7F-C63507B92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69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070-D243-4909-9F2D-36850FD148FA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D97D-E0A7-43E6-8D7F-C63507B92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47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070-D243-4909-9F2D-36850FD148FA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D97D-E0A7-43E6-8D7F-C63507B92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05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070-D243-4909-9F2D-36850FD148FA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D97D-E0A7-43E6-8D7F-C63507B92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17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070-D243-4909-9F2D-36850FD148FA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D97D-E0A7-43E6-8D7F-C63507B92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67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070-D243-4909-9F2D-36850FD148FA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D97D-E0A7-43E6-8D7F-C63507B92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01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070-D243-4909-9F2D-36850FD148FA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D97D-E0A7-43E6-8D7F-C63507B92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45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070-D243-4909-9F2D-36850FD148FA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D97D-E0A7-43E6-8D7F-C63507B92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58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070-D243-4909-9F2D-36850FD148FA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D97D-E0A7-43E6-8D7F-C63507B92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07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070-D243-4909-9F2D-36850FD148FA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D97D-E0A7-43E6-8D7F-C63507B92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93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C070-D243-4909-9F2D-36850FD148FA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D97D-E0A7-43E6-8D7F-C63507B92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9C070-D243-4909-9F2D-36850FD148FA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2D97D-E0A7-43E6-8D7F-C63507B92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15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asmtj.cz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zelenausporam.cz/nzu-light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ovazelenausporam.cz/jak-na-to/navody/" TargetMode="External"/><Relationship Id="rId5" Type="http://schemas.openxmlformats.org/officeDocument/2006/relationships/hyperlink" Target="https://zadosti.sfzp.cz/" TargetMode="External"/><Relationship Id="rId4" Type="http://schemas.openxmlformats.org/officeDocument/2006/relationships/hyperlink" Target="https://novazelenausporam.cz/dokumenty/nzuligh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as.mtj@seznam.cz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ovazelenausporam.cz/jak-na-to/navody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7000"/>
                    </a14:imgEffect>
                    <a14:imgEffect>
                      <a14:brightnessContrast bright="34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49"/>
            <a:ext cx="12192001" cy="685145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95198" y="-130629"/>
            <a:ext cx="68854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000" b="1" i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Společně</a:t>
            </a:r>
            <a:r>
              <a:rPr lang="cs-CZ" sz="8800" b="1" i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cs-CZ" sz="7000" b="1" i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krotíme</a:t>
            </a:r>
            <a:r>
              <a:rPr lang="cs-CZ" sz="8800" b="1" i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1637" y="925301"/>
            <a:ext cx="5157216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70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 Condensed" panose="020B0502040204020203" pitchFamily="34" charset="0"/>
              </a:rPr>
              <a:t>ceny energií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313845"/>
            <a:ext cx="1792802" cy="138699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70015" y="2336261"/>
            <a:ext cx="5810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Pondělí 6. 11. 2023, od 17 hod</a:t>
            </a:r>
          </a:p>
          <a:p>
            <a:r>
              <a:rPr lang="cs-CZ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zasedací místnost</a:t>
            </a:r>
            <a:endParaRPr lang="cs-CZ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SemiConden" panose="020B0502040204020203" pitchFamily="34" charset="0"/>
            </a:endParaRPr>
          </a:p>
          <a:p>
            <a:r>
              <a:rPr lang="cs-CZ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O</a:t>
            </a:r>
            <a:r>
              <a:rPr lang="cs-CZ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lomoucká 178/2, </a:t>
            </a:r>
            <a:endParaRPr lang="cs-CZ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SemiConden" panose="020B0502040204020203" pitchFamily="34" charset="0"/>
            </a:endParaRPr>
          </a:p>
          <a:p>
            <a:r>
              <a:rPr lang="cs-CZ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SemiConden" panose="020B0502040204020203" pitchFamily="34" charset="0"/>
              </a:rPr>
              <a:t>571 01 Moravská Třebová </a:t>
            </a:r>
            <a:endParaRPr lang="cs-CZ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20" y="5054096"/>
            <a:ext cx="11480399" cy="15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6484" y="2276013"/>
            <a:ext cx="8858769" cy="744894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Přehled vyplacených žádostí Nová zelená úsporám </a:t>
            </a:r>
            <a:r>
              <a:rPr lang="cs-CZ" sz="2400" b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Light</a:t>
            </a:r>
            <a:r>
              <a:rPr lang="cs-CZ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k 3. 11. 2023</a:t>
            </a:r>
            <a:br>
              <a:rPr lang="cs-CZ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</a:br>
            <a:endParaRPr lang="cs-CZ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" y="183724"/>
            <a:ext cx="11564964" cy="1552792"/>
          </a:xfrm>
          <a:prstGeom prst="rect">
            <a:avLst/>
          </a:prstGeom>
        </p:spPr>
      </p:pic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421408"/>
              </p:ext>
            </p:extLst>
          </p:nvPr>
        </p:nvGraphicFramePr>
        <p:xfrm>
          <a:off x="622894" y="3029711"/>
          <a:ext cx="9367773" cy="25493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22591">
                  <a:extLst>
                    <a:ext uri="{9D8B030D-6E8A-4147-A177-3AD203B41FA5}">
                      <a16:colId xmlns:a16="http://schemas.microsoft.com/office/drawing/2014/main" val="3877557665"/>
                    </a:ext>
                  </a:extLst>
                </a:gridCol>
                <a:gridCol w="2954436">
                  <a:extLst>
                    <a:ext uri="{9D8B030D-6E8A-4147-A177-3AD203B41FA5}">
                      <a16:colId xmlns:a16="http://schemas.microsoft.com/office/drawing/2014/main" val="1904567716"/>
                    </a:ext>
                  </a:extLst>
                </a:gridCol>
                <a:gridCol w="3290746">
                  <a:extLst>
                    <a:ext uri="{9D8B030D-6E8A-4147-A177-3AD203B41FA5}">
                      <a16:colId xmlns:a16="http://schemas.microsoft.com/office/drawing/2014/main" val="2165945389"/>
                    </a:ext>
                  </a:extLst>
                </a:gridCol>
              </a:tblGrid>
              <a:tr h="686227">
                <a:tc>
                  <a:txBody>
                    <a:bodyPr/>
                    <a:lstStyle/>
                    <a:p>
                      <a:pPr algn="l"/>
                      <a:r>
                        <a:rPr lang="cs-CZ" sz="2200" dirty="0" smtClean="0">
                          <a:solidFill>
                            <a:schemeClr val="tx1"/>
                          </a:solidFill>
                        </a:rPr>
                        <a:t>Stav žádosti </a:t>
                      </a:r>
                      <a:endParaRPr lang="cs-CZ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>
                          <a:solidFill>
                            <a:schemeClr val="tx1"/>
                          </a:solidFill>
                        </a:rPr>
                        <a:t>Počet žádostí </a:t>
                      </a:r>
                    </a:p>
                    <a:p>
                      <a:pPr algn="r"/>
                      <a:r>
                        <a:rPr lang="cs-CZ" sz="2200" dirty="0" smtClean="0">
                          <a:solidFill>
                            <a:schemeClr val="tx1"/>
                          </a:solidFill>
                        </a:rPr>
                        <a:t>k 3. 11. 2023</a:t>
                      </a:r>
                      <a:endParaRPr lang="cs-CZ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>
                          <a:solidFill>
                            <a:schemeClr val="tx1"/>
                          </a:solidFill>
                        </a:rPr>
                        <a:t>Výše proplacené</a:t>
                      </a:r>
                      <a:r>
                        <a:rPr lang="cs-CZ" sz="2200" baseline="0" dirty="0" smtClean="0">
                          <a:solidFill>
                            <a:schemeClr val="tx1"/>
                          </a:solidFill>
                        </a:rPr>
                        <a:t> dotace</a:t>
                      </a:r>
                      <a:endParaRPr lang="cs-CZ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973010"/>
                  </a:ext>
                </a:extLst>
              </a:tr>
              <a:tr h="595798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solidFill>
                            <a:schemeClr val="tx1"/>
                          </a:solidFill>
                        </a:rPr>
                        <a:t>Probíhá realizace </a:t>
                      </a:r>
                      <a:endParaRPr lang="cs-CZ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cs-CZ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>
                          <a:solidFill>
                            <a:schemeClr val="tx1"/>
                          </a:solidFill>
                        </a:rPr>
                        <a:t>10 294 000</a:t>
                      </a:r>
                      <a:r>
                        <a:rPr lang="cs-CZ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200" dirty="0" smtClean="0">
                          <a:solidFill>
                            <a:schemeClr val="tx1"/>
                          </a:solidFill>
                        </a:rPr>
                        <a:t>Kč</a:t>
                      </a:r>
                      <a:endParaRPr lang="cs-CZ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819094"/>
                  </a:ext>
                </a:extLst>
              </a:tr>
              <a:tr h="595798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solidFill>
                            <a:schemeClr val="tx1"/>
                          </a:solidFill>
                        </a:rPr>
                        <a:t>Úspěšně ukončené</a:t>
                      </a:r>
                      <a:endParaRPr lang="cs-CZ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cs-CZ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 smtClean="0">
                          <a:solidFill>
                            <a:schemeClr val="tx1"/>
                          </a:solidFill>
                        </a:rPr>
                        <a:t>3 112 000 Kč</a:t>
                      </a:r>
                      <a:endParaRPr lang="cs-CZ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753497"/>
                  </a:ext>
                </a:extLst>
              </a:tr>
              <a:tr h="595798">
                <a:tc>
                  <a:txBody>
                    <a:bodyPr/>
                    <a:lstStyle/>
                    <a:p>
                      <a:r>
                        <a:rPr lang="cs-CZ" sz="2200" b="1" dirty="0" smtClean="0">
                          <a:solidFill>
                            <a:schemeClr val="tx1"/>
                          </a:solidFill>
                        </a:rPr>
                        <a:t>Celkem </a:t>
                      </a:r>
                      <a:endParaRPr lang="cs-CZ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cs-CZ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 smtClean="0">
                          <a:solidFill>
                            <a:schemeClr val="tx1"/>
                          </a:solidFill>
                        </a:rPr>
                        <a:t>13 406 000 Kč</a:t>
                      </a:r>
                      <a:endParaRPr lang="cs-CZ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886873"/>
                  </a:ext>
                </a:extLst>
              </a:tr>
            </a:tbl>
          </a:graphicData>
        </a:graphic>
      </p:graphicFrame>
      <p:pic>
        <p:nvPicPr>
          <p:cNvPr id="5" name="obrázek 1" descr="H:\Documents and Settings\Mirka\Plocha\Kopie - MAS zna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2906" y="1481327"/>
            <a:ext cx="1144694" cy="103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0" r="15549" b="2625"/>
          <a:stretch/>
        </p:blipFill>
        <p:spPr>
          <a:xfrm>
            <a:off x="10369973" y="3378624"/>
            <a:ext cx="1339427" cy="185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6754" y="921644"/>
            <a:ext cx="11289453" cy="572464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200" b="1" spc="100" dirty="0" smtClean="0">
                <a:solidFill>
                  <a:srgbClr val="000000"/>
                </a:solidFill>
                <a:ea typeface="Calibri" panose="020F0502020204030204" pitchFamily="34" charset="0"/>
              </a:rPr>
              <a:t>Jaroslava </a:t>
            </a:r>
            <a:r>
              <a:rPr lang="cs-CZ" sz="3200" b="1" spc="100" dirty="0" err="1">
                <a:solidFill>
                  <a:srgbClr val="000000"/>
                </a:solidFill>
                <a:ea typeface="Calibri" panose="020F0502020204030204" pitchFamily="34" charset="0"/>
              </a:rPr>
              <a:t>Hrazdirová</a:t>
            </a:r>
            <a:r>
              <a:rPr lang="cs-CZ" sz="3200" b="1" spc="1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cs-CZ" sz="3200" b="1" spc="100" dirty="0" err="1">
                <a:solidFill>
                  <a:srgbClr val="000000"/>
                </a:solidFill>
                <a:ea typeface="Calibri" panose="020F0502020204030204" pitchFamily="34" charset="0"/>
              </a:rPr>
              <a:t>DiS</a:t>
            </a:r>
            <a:r>
              <a:rPr lang="cs-CZ" sz="3200" b="1" spc="100" dirty="0">
                <a:solidFill>
                  <a:srgbClr val="000000"/>
                </a:solidFill>
                <a:ea typeface="Calibri" panose="020F0502020204030204" pitchFamily="34" charset="0"/>
              </a:rPr>
              <a:t>., </a:t>
            </a:r>
            <a:r>
              <a:rPr lang="cs-CZ" sz="3200" spc="100" dirty="0">
                <a:solidFill>
                  <a:srgbClr val="000000"/>
                </a:solidFill>
                <a:ea typeface="Calibri" panose="020F0502020204030204" pitchFamily="34" charset="0"/>
              </a:rPr>
              <a:t>tel. 792 339 499, </a:t>
            </a:r>
            <a:endParaRPr lang="cs-CZ" sz="3200" spc="1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cs-CZ" sz="3200" spc="1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cs-CZ" sz="3200" spc="100" dirty="0" smtClean="0">
                <a:solidFill>
                  <a:srgbClr val="000000"/>
                </a:solidFill>
                <a:ea typeface="Calibri" panose="020F0502020204030204" pitchFamily="34" charset="0"/>
              </a:rPr>
              <a:t>        mail: mas.mtj@seznam.cz</a:t>
            </a:r>
          </a:p>
          <a:p>
            <a:r>
              <a:rPr lang="cs-CZ" sz="3200" b="1" spc="100" dirty="0" smtClean="0">
                <a:solidFill>
                  <a:srgbClr val="000000"/>
                </a:solidFill>
                <a:ea typeface="Calibri" panose="020F0502020204030204" pitchFamily="34" charset="0"/>
              </a:rPr>
              <a:t>         </a:t>
            </a:r>
            <a:r>
              <a:rPr lang="cs-CZ" sz="3200" spc="100" dirty="0" smtClean="0">
                <a:solidFill>
                  <a:srgbClr val="000000"/>
                </a:solidFill>
                <a:ea typeface="Calibri" panose="020F0502020204030204" pitchFamily="34" charset="0"/>
              </a:rPr>
              <a:t>kancelář: Třebovská 809, 56943 Jevíčko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b="1" dirty="0" smtClean="0"/>
              <a:t>   </a:t>
            </a:r>
            <a:r>
              <a:rPr lang="cs-CZ" sz="3200" b="1" dirty="0" err="1" smtClean="0"/>
              <a:t>Tetiana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Pletnova</a:t>
            </a:r>
            <a:r>
              <a:rPr lang="cs-CZ" sz="3200" b="1" dirty="0" smtClean="0"/>
              <a:t>, </a:t>
            </a:r>
            <a:r>
              <a:rPr lang="cs-CZ" sz="3200" dirty="0"/>
              <a:t>tel. 730 175 </a:t>
            </a:r>
            <a:r>
              <a:rPr lang="cs-CZ" sz="3200" dirty="0" smtClean="0"/>
              <a:t>168, </a:t>
            </a:r>
          </a:p>
          <a:p>
            <a:pPr>
              <a:spcBef>
                <a:spcPts val="600"/>
              </a:spcBef>
            </a:pPr>
            <a:r>
              <a:rPr lang="cs-CZ" sz="3200" dirty="0"/>
              <a:t> </a:t>
            </a:r>
            <a:r>
              <a:rPr lang="cs-CZ" sz="3200" dirty="0" smtClean="0"/>
              <a:t>         mail</a:t>
            </a:r>
            <a:r>
              <a:rPr lang="cs-CZ" sz="3200" dirty="0"/>
              <a:t>: </a:t>
            </a:r>
            <a:r>
              <a:rPr lang="cs-CZ" sz="3200" dirty="0" smtClean="0"/>
              <a:t>nzul.mtj@seznam.cz,                              </a:t>
            </a:r>
          </a:p>
          <a:p>
            <a:pPr>
              <a:spcBef>
                <a:spcPts val="600"/>
              </a:spcBef>
            </a:pPr>
            <a:r>
              <a:rPr lang="cs-CZ" sz="3200" dirty="0"/>
              <a:t> </a:t>
            </a:r>
            <a:r>
              <a:rPr lang="cs-CZ" sz="3200" dirty="0" smtClean="0"/>
              <a:t>         kancelář: ul. </a:t>
            </a:r>
            <a:r>
              <a:rPr lang="cs-CZ" sz="3200" dirty="0"/>
              <a:t>Komenského 371/46, 571 01 Moravská Třebová </a:t>
            </a:r>
            <a:endParaRPr lang="cs-CZ" sz="3200" dirty="0" smtClean="0"/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3200" b="1" dirty="0" smtClean="0"/>
              <a:t>   Petr Klíč, </a:t>
            </a:r>
            <a:r>
              <a:rPr lang="cs-CZ" sz="3200" dirty="0" smtClean="0"/>
              <a:t>tel. 774 714 271, </a:t>
            </a:r>
          </a:p>
          <a:p>
            <a:pPr>
              <a:spcAft>
                <a:spcPts val="1200"/>
              </a:spcAft>
            </a:pPr>
            <a:r>
              <a:rPr lang="cs-CZ" sz="3200" dirty="0"/>
              <a:t> </a:t>
            </a:r>
            <a:r>
              <a:rPr lang="cs-CZ" sz="3200" dirty="0" smtClean="0"/>
              <a:t>         mail</a:t>
            </a:r>
            <a:r>
              <a:rPr lang="cs-CZ" sz="3200" dirty="0"/>
              <a:t>: </a:t>
            </a:r>
            <a:r>
              <a:rPr lang="cs-CZ" sz="3200" dirty="0" smtClean="0"/>
              <a:t>klicpeta@seznam.cz </a:t>
            </a:r>
          </a:p>
          <a:p>
            <a:pPr>
              <a:spcAft>
                <a:spcPts val="1200"/>
              </a:spcAft>
            </a:pPr>
            <a:r>
              <a:rPr lang="cs-CZ" sz="3200" dirty="0" smtClean="0"/>
              <a:t>Webové stránky </a:t>
            </a:r>
            <a:r>
              <a:rPr lang="cs-CZ" sz="3200" dirty="0"/>
              <a:t>MAS MTJ</a:t>
            </a:r>
            <a:r>
              <a:rPr lang="cs-CZ" sz="3200" dirty="0" smtClean="0"/>
              <a:t>: </a:t>
            </a:r>
            <a:r>
              <a:rPr lang="cs-CZ" sz="3200" dirty="0" smtClean="0">
                <a:hlinkClick r:id="rId2"/>
              </a:rPr>
              <a:t>https://masmtj.cz/</a:t>
            </a:r>
            <a:endParaRPr lang="cs-CZ" sz="12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300228" y="104775"/>
            <a:ext cx="10310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i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Kontakty na bezplatné poradce NZÚL MAS MTJ: </a:t>
            </a:r>
          </a:p>
        </p:txBody>
      </p:sp>
    </p:spTree>
    <p:extLst>
      <p:ext uri="{BB962C8B-B14F-4D97-AF65-F5344CB8AC3E}">
        <p14:creationId xmlns:p14="http://schemas.microsoft.com/office/powerpoint/2010/main" val="57146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503" y="67734"/>
            <a:ext cx="934719" cy="93471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34168" y="928417"/>
            <a:ext cx="10437031" cy="44341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cs-CZ" sz="2800" dirty="0" smtClean="0"/>
              <a:t>Web NZÚL: </a:t>
            </a:r>
            <a:r>
              <a:rPr lang="cs-CZ" sz="2800" dirty="0" smtClean="0">
                <a:hlinkClick r:id="rId3"/>
              </a:rPr>
              <a:t>https://novazelenausporam.cz/nzu-light/</a:t>
            </a:r>
            <a:endParaRPr lang="cs-CZ" sz="2800" dirty="0"/>
          </a:p>
          <a:p>
            <a:endParaRPr lang="cs-CZ" sz="2800" dirty="0" smtClean="0"/>
          </a:p>
          <a:p>
            <a:r>
              <a:rPr lang="cs-CZ" sz="2800" dirty="0" smtClean="0"/>
              <a:t>Odkaz na všechny potřebné dokumenty: </a:t>
            </a:r>
            <a:endParaRPr lang="cs-CZ" sz="2800" dirty="0"/>
          </a:p>
          <a:p>
            <a:r>
              <a:rPr lang="cs-CZ" sz="2800" dirty="0" smtClean="0">
                <a:solidFill>
                  <a:schemeClr val="accent5"/>
                </a:solidFill>
                <a:hlinkClick r:id="rId4"/>
              </a:rPr>
              <a:t>https://novazelenausporam.cz/dokumenty/nzulight/</a:t>
            </a:r>
            <a:endParaRPr lang="cs-CZ" sz="2800" dirty="0" smtClean="0">
              <a:solidFill>
                <a:schemeClr val="accent5"/>
              </a:solidFill>
            </a:endParaRPr>
          </a:p>
          <a:p>
            <a:pPr>
              <a:lnSpc>
                <a:spcPct val="200000"/>
              </a:lnSpc>
            </a:pPr>
            <a:r>
              <a:rPr lang="cs-CZ" sz="2800" dirty="0" smtClean="0"/>
              <a:t>Odkaz na systém AIS SFŽP ČR: </a:t>
            </a:r>
            <a:r>
              <a:rPr lang="cs-CZ" sz="2800" dirty="0" smtClean="0">
                <a:solidFill>
                  <a:schemeClr val="accent5"/>
                </a:solidFill>
                <a:hlinkClick r:id="rId5"/>
              </a:rPr>
              <a:t>https://zadosti.sfzp.cz</a:t>
            </a:r>
            <a:r>
              <a:rPr lang="cs-CZ" sz="2800" dirty="0" smtClean="0">
                <a:solidFill>
                  <a:schemeClr val="accent5"/>
                </a:solidFill>
                <a:hlinkClick r:id="rId5"/>
              </a:rPr>
              <a:t>/</a:t>
            </a:r>
            <a:endParaRPr lang="cs-CZ" sz="2800" dirty="0" smtClean="0">
              <a:solidFill>
                <a:schemeClr val="accent5"/>
              </a:solidFill>
            </a:endParaRPr>
          </a:p>
          <a:p>
            <a:endParaRPr lang="cs-CZ" sz="2800" dirty="0" smtClean="0"/>
          </a:p>
          <a:p>
            <a:r>
              <a:rPr lang="cs-CZ" sz="2800" dirty="0" smtClean="0"/>
              <a:t>Další </a:t>
            </a:r>
            <a:r>
              <a:rPr lang="cs-CZ" sz="2800" dirty="0"/>
              <a:t>postup viz manuály na webu NZÚ: </a:t>
            </a:r>
            <a:endParaRPr lang="cs-CZ" sz="2800" dirty="0" smtClean="0"/>
          </a:p>
          <a:p>
            <a:r>
              <a:rPr lang="cs-CZ" sz="2800" dirty="0" smtClean="0">
                <a:hlinkClick r:id="rId6"/>
              </a:rPr>
              <a:t>https</a:t>
            </a:r>
            <a:r>
              <a:rPr lang="cs-CZ" sz="2800" dirty="0">
                <a:hlinkClick r:id="rId6"/>
              </a:rPr>
              <a:t>://novazelenausporam.cz/jak-na-to/navody/</a:t>
            </a:r>
            <a:endParaRPr lang="cs-CZ" sz="2800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cs-CZ" sz="12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300228" y="104775"/>
            <a:ext cx="103106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i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Důležité odkazy: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190" y="5430147"/>
            <a:ext cx="9902961" cy="13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79836" y="2356062"/>
            <a:ext cx="98057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600" b="1" i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Děkuji </a:t>
            </a:r>
            <a:r>
              <a:rPr lang="cs-CZ" sz="6600" b="1" i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za </a:t>
            </a:r>
            <a:r>
              <a:rPr lang="cs-CZ" sz="6600" b="1" i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pozornost</a:t>
            </a:r>
            <a:endParaRPr lang="cs-CZ" sz="6600" b="1" i="0" dirty="0" smtClean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91" y="-159173"/>
            <a:ext cx="3356187" cy="33561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6" y="252006"/>
            <a:ext cx="3064110" cy="23705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83" y="5308228"/>
            <a:ext cx="9902961" cy="132964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21932" y="3344333"/>
            <a:ext cx="91440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cs-CZ" sz="2800" b="1" spc="100" dirty="0" smtClean="0">
                <a:solidFill>
                  <a:srgbClr val="000000"/>
                </a:solidFill>
                <a:ea typeface="Calibri" panose="020F0502020204030204" pitchFamily="34" charset="0"/>
              </a:rPr>
              <a:t>Bc. Miroslava Šejnohová, </a:t>
            </a:r>
            <a:r>
              <a:rPr lang="cs-CZ" sz="2800" spc="100" dirty="0">
                <a:solidFill>
                  <a:srgbClr val="000000"/>
                </a:solidFill>
                <a:ea typeface="Calibri" panose="020F0502020204030204" pitchFamily="34" charset="0"/>
              </a:rPr>
              <a:t>tel. </a:t>
            </a:r>
            <a:r>
              <a:rPr lang="cs-CZ" sz="2800" spc="100" dirty="0" smtClean="0">
                <a:solidFill>
                  <a:srgbClr val="000000"/>
                </a:solidFill>
                <a:ea typeface="Calibri" panose="020F0502020204030204" pitchFamily="34" charset="0"/>
              </a:rPr>
              <a:t>725 762 948, </a:t>
            </a:r>
            <a:endParaRPr lang="cs-CZ" sz="2800" spc="1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cs-CZ" sz="2800" spc="100" dirty="0" smtClean="0">
                <a:solidFill>
                  <a:srgbClr val="000000"/>
                </a:solidFill>
                <a:ea typeface="Calibri" panose="020F0502020204030204" pitchFamily="34" charset="0"/>
              </a:rPr>
              <a:t>mail</a:t>
            </a:r>
            <a:r>
              <a:rPr lang="cs-CZ" sz="2800" spc="100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cs-CZ" sz="2800" spc="100" dirty="0" smtClean="0">
                <a:solidFill>
                  <a:srgbClr val="000000"/>
                </a:solidFill>
                <a:ea typeface="Calibri" panose="020F0502020204030204" pitchFamily="34" charset="0"/>
                <a:hlinkClick r:id="rId5"/>
              </a:rPr>
              <a:t>mas.mtj@seznam.cz</a:t>
            </a:r>
            <a:r>
              <a:rPr lang="cs-CZ" sz="2800" spc="100" dirty="0" smtClean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cs-CZ" sz="2800" u="sng" spc="100" dirty="0" smtClean="0">
                <a:solidFill>
                  <a:schemeClr val="accent5"/>
                </a:solidFill>
                <a:ea typeface="Calibri" panose="020F0502020204030204" pitchFamily="34" charset="0"/>
              </a:rPr>
              <a:t>reditelka@masmtj.cz</a:t>
            </a:r>
            <a:endParaRPr lang="cs-CZ" sz="2800" u="sng" spc="100" dirty="0">
              <a:solidFill>
                <a:schemeClr val="accent5"/>
              </a:solidFill>
              <a:ea typeface="Calibri" panose="020F0502020204030204" pitchFamily="34" charset="0"/>
            </a:endParaRPr>
          </a:p>
          <a:p>
            <a:r>
              <a:rPr lang="cs-CZ" sz="2800" spc="100" dirty="0" smtClean="0">
                <a:solidFill>
                  <a:srgbClr val="000000"/>
                </a:solidFill>
                <a:ea typeface="Calibri" panose="020F0502020204030204" pitchFamily="34" charset="0"/>
              </a:rPr>
              <a:t>kancelář</a:t>
            </a:r>
            <a:r>
              <a:rPr lang="cs-CZ" sz="2800" spc="100" dirty="0">
                <a:solidFill>
                  <a:srgbClr val="000000"/>
                </a:solidFill>
                <a:ea typeface="Calibri" panose="020F0502020204030204" pitchFamily="34" charset="0"/>
              </a:rPr>
              <a:t>: Třebovská </a:t>
            </a:r>
            <a:r>
              <a:rPr lang="cs-CZ" sz="2800" spc="100" dirty="0" smtClean="0">
                <a:solidFill>
                  <a:srgbClr val="000000"/>
                </a:solidFill>
                <a:ea typeface="Calibri" panose="020F0502020204030204" pitchFamily="34" charset="0"/>
              </a:rPr>
              <a:t>809 (nad HRUŠKOU), </a:t>
            </a:r>
            <a:r>
              <a:rPr lang="cs-CZ" sz="2800" spc="100" dirty="0">
                <a:solidFill>
                  <a:srgbClr val="000000"/>
                </a:solidFill>
                <a:ea typeface="Calibri" panose="020F0502020204030204" pitchFamily="34" charset="0"/>
              </a:rPr>
              <a:t>56943 Jevíčko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842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47853" y="104775"/>
            <a:ext cx="103106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000" b="1" i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Program Nová zelená úsporám </a:t>
            </a:r>
            <a:r>
              <a:rPr lang="cs-CZ" sz="5000" b="1" i="0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Light</a:t>
            </a:r>
            <a:r>
              <a:rPr lang="cs-CZ" sz="5000" b="1" i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67242" y="1009438"/>
            <a:ext cx="11449050" cy="4590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chemeClr val="accent5"/>
                </a:solidFill>
              </a:rPr>
              <a:t>DO﻿TACE JE URČENA PRO: </a:t>
            </a:r>
            <a:endParaRPr lang="cs-CZ" sz="26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600" b="1" dirty="0"/>
              <a:t>Seniory </a:t>
            </a:r>
            <a:r>
              <a:rPr lang="cs-CZ" sz="2600" dirty="0"/>
              <a:t>– vlastníky/spoluvlastníky rodinného domu pobírající </a:t>
            </a:r>
            <a:r>
              <a:rPr lang="cs-CZ" sz="2600" b="1" dirty="0"/>
              <a:t>starobní důchod </a:t>
            </a:r>
            <a:endParaRPr lang="cs-CZ" sz="26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600" dirty="0"/>
              <a:t>Příjemce </a:t>
            </a:r>
            <a:r>
              <a:rPr lang="cs-CZ" sz="2600" b="1" dirty="0"/>
              <a:t>příspěvku na bydlení</a:t>
            </a:r>
            <a:r>
              <a:rPr lang="cs-CZ" sz="2600" dirty="0"/>
              <a:t> (současně vlastníky / spoluvlastníky rodinného domu)</a:t>
            </a:r>
            <a:endParaRPr lang="cs-CZ" sz="26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600" dirty="0"/>
              <a:t>Příjemce pobírající </a:t>
            </a:r>
            <a:r>
              <a:rPr lang="cs-CZ" sz="2600" b="1" dirty="0"/>
              <a:t>invalidní důchod 3. </a:t>
            </a:r>
            <a:r>
              <a:rPr lang="cs-CZ" sz="2600" b="1" dirty="0" smtClean="0"/>
              <a:t>stupně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600" dirty="0"/>
              <a:t>Na stavební úpravy realizované </a:t>
            </a:r>
            <a:r>
              <a:rPr lang="cs-CZ" sz="2600" b="1" dirty="0"/>
              <a:t>od 12. září 2022</a:t>
            </a:r>
            <a:endParaRPr lang="cs-CZ" sz="2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600" dirty="0"/>
              <a:t>Dotace může být vyplacena také předem </a:t>
            </a:r>
            <a:r>
              <a:rPr lang="cs-CZ" sz="2600" b="1" dirty="0"/>
              <a:t>formou zálohy</a:t>
            </a:r>
          </a:p>
          <a:p>
            <a:pPr>
              <a:lnSpc>
                <a:spcPct val="150000"/>
              </a:lnSpc>
            </a:pPr>
            <a:endParaRPr lang="cs-CZ" sz="24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0"/>
          <a:stretch/>
        </p:blipFill>
        <p:spPr>
          <a:xfrm>
            <a:off x="9022079" y="2883674"/>
            <a:ext cx="2567094" cy="23584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984" y="0"/>
            <a:ext cx="1109092" cy="11090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89" y="5308227"/>
            <a:ext cx="9902961" cy="13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4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371" y="54187"/>
            <a:ext cx="945896" cy="9458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69" y="5403053"/>
            <a:ext cx="9902961" cy="132964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13986" y="70908"/>
            <a:ext cx="103106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000" b="1" i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Programová opatření v NZÚL</a:t>
            </a: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38" y="1502411"/>
            <a:ext cx="10927716" cy="37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371" y="54187"/>
            <a:ext cx="945896" cy="9458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69" y="5403053"/>
            <a:ext cx="9902961" cy="132964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13986" y="70908"/>
            <a:ext cx="103106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0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Programová opatření v </a:t>
            </a:r>
            <a:r>
              <a:rPr lang="cs-CZ" sz="50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NZÚL – výše dotace:</a:t>
            </a:r>
            <a:endParaRPr lang="cs-CZ" sz="50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714653"/>
              </p:ext>
            </p:extLst>
          </p:nvPr>
        </p:nvGraphicFramePr>
        <p:xfrm>
          <a:off x="444499" y="1179967"/>
          <a:ext cx="10927928" cy="399485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570672">
                  <a:extLst>
                    <a:ext uri="{9D8B030D-6E8A-4147-A177-3AD203B41FA5}">
                      <a16:colId xmlns:a16="http://schemas.microsoft.com/office/drawing/2014/main" val="349712938"/>
                    </a:ext>
                  </a:extLst>
                </a:gridCol>
                <a:gridCol w="3586107">
                  <a:extLst>
                    <a:ext uri="{9D8B030D-6E8A-4147-A177-3AD203B41FA5}">
                      <a16:colId xmlns:a16="http://schemas.microsoft.com/office/drawing/2014/main" val="2950516590"/>
                    </a:ext>
                  </a:extLst>
                </a:gridCol>
                <a:gridCol w="2771149">
                  <a:extLst>
                    <a:ext uri="{9D8B030D-6E8A-4147-A177-3AD203B41FA5}">
                      <a16:colId xmlns:a16="http://schemas.microsoft.com/office/drawing/2014/main" val="4159414697"/>
                    </a:ext>
                  </a:extLst>
                </a:gridCol>
              </a:tblGrid>
              <a:tr h="564759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Typ opatření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pPr marL="2247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Měrná jednotka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pPr marL="22352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Dotace [Kč]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>
                    <a:solidFill>
                      <a:srgbClr val="ADD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469737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Zateplení fasády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tc>
                  <a:txBody>
                    <a:bodyPr/>
                    <a:lstStyle/>
                    <a:p>
                      <a:pPr marL="2241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běžný metr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tc>
                  <a:txBody>
                    <a:bodyPr/>
                    <a:lstStyle/>
                    <a:p>
                      <a:pPr marL="22542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6 000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extLst>
                  <a:ext uri="{0D108BD9-81ED-4DB2-BD59-A6C34878D82A}">
                    <a16:rowId xmlns:a16="http://schemas.microsoft.com/office/drawing/2014/main" val="2628581615"/>
                  </a:ext>
                </a:extLst>
              </a:tr>
              <a:tr h="420210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Zateplení střechy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tc>
                  <a:txBody>
                    <a:bodyPr/>
                    <a:lstStyle/>
                    <a:p>
                      <a:pPr marL="2247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kompletní opatření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tc>
                  <a:txBody>
                    <a:bodyPr/>
                    <a:lstStyle/>
                    <a:p>
                      <a:pPr marL="2241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120 000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extLst>
                  <a:ext uri="{0D108BD9-81ED-4DB2-BD59-A6C34878D82A}">
                    <a16:rowId xmlns:a16="http://schemas.microsoft.com/office/drawing/2014/main" val="18975224"/>
                  </a:ext>
                </a:extLst>
              </a:tr>
              <a:tr h="577198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Zateplení stropu pod půdou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tc>
                  <a:txBody>
                    <a:bodyPr/>
                    <a:lstStyle/>
                    <a:p>
                      <a:pPr marL="2241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kompletní opatření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tc>
                  <a:txBody>
                    <a:bodyPr/>
                    <a:lstStyle/>
                    <a:p>
                      <a:pPr marL="2260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50 000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extLst>
                  <a:ext uri="{0D108BD9-81ED-4DB2-BD59-A6C34878D82A}">
                    <a16:rowId xmlns:a16="http://schemas.microsoft.com/office/drawing/2014/main" val="2972571179"/>
                  </a:ext>
                </a:extLst>
              </a:tr>
              <a:tr h="739660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Zateplení podlahy na zemině nebo nad nevytápěným suterénem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/>
                </a:tc>
                <a:tc>
                  <a:txBody>
                    <a:bodyPr/>
                    <a:lstStyle/>
                    <a:p>
                      <a:pPr marL="2247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kompletní opatření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tc>
                  <a:txBody>
                    <a:bodyPr/>
                    <a:lstStyle/>
                    <a:p>
                      <a:pPr marL="22542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60 000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extLst>
                  <a:ext uri="{0D108BD9-81ED-4DB2-BD59-A6C34878D82A}">
                    <a16:rowId xmlns:a16="http://schemas.microsoft.com/office/drawing/2014/main" val="3815763911"/>
                  </a:ext>
                </a:extLst>
              </a:tr>
              <a:tr h="561026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Výměna oken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tc>
                  <a:txBody>
                    <a:bodyPr/>
                    <a:lstStyle/>
                    <a:p>
                      <a:pPr marL="2260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 ks </a:t>
                      </a:r>
                      <a:r>
                        <a:rPr lang="cs-CZ" sz="1800" dirty="0">
                          <a:effectLst/>
                        </a:rPr>
                        <a:t>výplně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tc>
                  <a:txBody>
                    <a:bodyPr/>
                    <a:lstStyle/>
                    <a:p>
                      <a:pPr marL="22542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12 000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extLst>
                  <a:ext uri="{0D108BD9-81ED-4DB2-BD59-A6C34878D82A}">
                    <a16:rowId xmlns:a16="http://schemas.microsoft.com/office/drawing/2014/main" val="2955202721"/>
                  </a:ext>
                </a:extLst>
              </a:tr>
              <a:tr h="557295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Výměna vchodových dveří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tc>
                  <a:txBody>
                    <a:bodyPr/>
                    <a:lstStyle/>
                    <a:p>
                      <a:pPr marL="2260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 ks </a:t>
                      </a:r>
                      <a:r>
                        <a:rPr lang="cs-CZ" sz="1800" dirty="0">
                          <a:effectLst/>
                        </a:rPr>
                        <a:t>dveří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tc>
                  <a:txBody>
                    <a:bodyPr/>
                    <a:lstStyle/>
                    <a:p>
                      <a:pPr marL="2260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18 000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extLst>
                  <a:ext uri="{0D108BD9-81ED-4DB2-BD59-A6C34878D82A}">
                    <a16:rowId xmlns:a16="http://schemas.microsoft.com/office/drawing/2014/main" val="3477284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7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371" y="54187"/>
            <a:ext cx="945896" cy="9458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69" y="5403053"/>
            <a:ext cx="9902961" cy="132964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81720" y="64135"/>
            <a:ext cx="103106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0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Programová opatření v NZÚL</a:t>
            </a: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-778933" y="812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952777"/>
              </p:ext>
            </p:extLst>
          </p:nvPr>
        </p:nvGraphicFramePr>
        <p:xfrm>
          <a:off x="462914" y="2414937"/>
          <a:ext cx="7163859" cy="137135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603104">
                  <a:extLst>
                    <a:ext uri="{9D8B030D-6E8A-4147-A177-3AD203B41FA5}">
                      <a16:colId xmlns:a16="http://schemas.microsoft.com/office/drawing/2014/main" val="4191719318"/>
                    </a:ext>
                  </a:extLst>
                </a:gridCol>
                <a:gridCol w="1349587">
                  <a:extLst>
                    <a:ext uri="{9D8B030D-6E8A-4147-A177-3AD203B41FA5}">
                      <a16:colId xmlns:a16="http://schemas.microsoft.com/office/drawing/2014/main" val="3966336267"/>
                    </a:ext>
                  </a:extLst>
                </a:gridCol>
                <a:gridCol w="1211168">
                  <a:extLst>
                    <a:ext uri="{9D8B030D-6E8A-4147-A177-3AD203B41FA5}">
                      <a16:colId xmlns:a16="http://schemas.microsoft.com/office/drawing/2014/main" val="2588705630"/>
                    </a:ext>
                  </a:extLst>
                </a:gridCol>
              </a:tblGrid>
              <a:tr h="392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Solární </a:t>
                      </a:r>
                      <a:r>
                        <a:rPr lang="cs-CZ" sz="1400" dirty="0" err="1">
                          <a:effectLst/>
                        </a:rPr>
                        <a:t>fotovoltaický</a:t>
                      </a:r>
                      <a:r>
                        <a:rPr lang="cs-CZ" sz="1400" dirty="0">
                          <a:effectLst/>
                        </a:rPr>
                        <a:t> ohřev vody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0" marR="75565" marT="0" marB="0" anchor="ctr"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Měrná jednotka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0" marR="75565" marT="0" marB="0" anchor="ctr"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Požadavek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0" marR="75565" marT="0" marB="0" anchor="ctr">
                    <a:solidFill>
                      <a:srgbClr val="ADD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355626"/>
                  </a:ext>
                </a:extLst>
              </a:tr>
              <a:tr h="470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Minimální instalovaný výkon FV panelů 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0" marR="75565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kWp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0" marR="75565" marT="0" marB="0" anchor="ctr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1,50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0" marR="75565" marT="0" marB="0" anchor="ctr"/>
                </a:tc>
                <a:extLst>
                  <a:ext uri="{0D108BD9-81ED-4DB2-BD59-A6C34878D82A}">
                    <a16:rowId xmlns:a16="http://schemas.microsoft.com/office/drawing/2014/main" val="4208122565"/>
                  </a:ext>
                </a:extLst>
              </a:tr>
              <a:tr h="508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Minimální měrný objem akumulačního zásobníku teplé vody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0" marR="75565" marT="0" marB="0" anchor="ctr"/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[l/</a:t>
                      </a:r>
                      <a:r>
                        <a:rPr lang="cs-CZ" sz="1400" dirty="0" err="1">
                          <a:effectLst/>
                        </a:rPr>
                        <a:t>kWp</a:t>
                      </a:r>
                      <a:r>
                        <a:rPr lang="cs-CZ" sz="1400" dirty="0">
                          <a:effectLst/>
                        </a:rPr>
                        <a:t>]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0" marR="75565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45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0" marR="75565" marT="0" marB="0" anchor="ctr"/>
                </a:tc>
                <a:extLst>
                  <a:ext uri="{0D108BD9-81ED-4DB2-BD59-A6C34878D82A}">
                    <a16:rowId xmlns:a16="http://schemas.microsoft.com/office/drawing/2014/main" val="3055026108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237656"/>
              </p:ext>
            </p:extLst>
          </p:nvPr>
        </p:nvGraphicFramePr>
        <p:xfrm>
          <a:off x="458894" y="1006053"/>
          <a:ext cx="10690013" cy="119838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471163">
                  <a:extLst>
                    <a:ext uri="{9D8B030D-6E8A-4147-A177-3AD203B41FA5}">
                      <a16:colId xmlns:a16="http://schemas.microsoft.com/office/drawing/2014/main" val="3509423042"/>
                    </a:ext>
                  </a:extLst>
                </a:gridCol>
                <a:gridCol w="3508033">
                  <a:extLst>
                    <a:ext uri="{9D8B030D-6E8A-4147-A177-3AD203B41FA5}">
                      <a16:colId xmlns:a16="http://schemas.microsoft.com/office/drawing/2014/main" val="2844257049"/>
                    </a:ext>
                  </a:extLst>
                </a:gridCol>
                <a:gridCol w="2710817">
                  <a:extLst>
                    <a:ext uri="{9D8B030D-6E8A-4147-A177-3AD203B41FA5}">
                      <a16:colId xmlns:a16="http://schemas.microsoft.com/office/drawing/2014/main" val="2912545260"/>
                    </a:ext>
                  </a:extLst>
                </a:gridCol>
              </a:tblGrid>
              <a:tr h="423000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Typ opatření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pPr marL="2247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Měrná jednotka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pPr marL="22352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Dotace [Kč]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>
                    <a:solidFill>
                      <a:srgbClr val="ADD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97129"/>
                  </a:ext>
                </a:extLst>
              </a:tr>
              <a:tr h="430454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Solární termický ohřev vody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tc>
                  <a:txBody>
                    <a:bodyPr/>
                    <a:lstStyle/>
                    <a:p>
                      <a:pPr marL="2241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ks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tc>
                  <a:txBody>
                    <a:bodyPr/>
                    <a:lstStyle/>
                    <a:p>
                      <a:pPr marL="22542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90 000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extLst>
                  <a:ext uri="{0D108BD9-81ED-4DB2-BD59-A6C34878D82A}">
                    <a16:rowId xmlns:a16="http://schemas.microsoft.com/office/drawing/2014/main" val="1325323767"/>
                  </a:ext>
                </a:extLst>
              </a:tr>
              <a:tr h="314734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Solární </a:t>
                      </a:r>
                      <a:r>
                        <a:rPr lang="cs-CZ" sz="1800" dirty="0" err="1" smtClean="0">
                          <a:effectLst/>
                        </a:rPr>
                        <a:t>fotovoltaický</a:t>
                      </a:r>
                      <a:r>
                        <a:rPr lang="cs-CZ" sz="1800" dirty="0" smtClean="0">
                          <a:effectLst/>
                        </a:rPr>
                        <a:t> ohřev vody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tc>
                  <a:txBody>
                    <a:bodyPr/>
                    <a:lstStyle/>
                    <a:p>
                      <a:pPr marL="2247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ks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tc>
                  <a:txBody>
                    <a:bodyPr/>
                    <a:lstStyle/>
                    <a:p>
                      <a:pPr marL="22415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90 000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24155" marT="51435" marB="0" anchor="ctr"/>
                </a:tc>
                <a:extLst>
                  <a:ext uri="{0D108BD9-81ED-4DB2-BD59-A6C34878D82A}">
                    <a16:rowId xmlns:a16="http://schemas.microsoft.com/office/drawing/2014/main" val="3072796687"/>
                  </a:ext>
                </a:extLst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60692"/>
              </p:ext>
            </p:extLst>
          </p:nvPr>
        </p:nvGraphicFramePr>
        <p:xfrm>
          <a:off x="462913" y="3952484"/>
          <a:ext cx="7197727" cy="137135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624865">
                  <a:extLst>
                    <a:ext uri="{9D8B030D-6E8A-4147-A177-3AD203B41FA5}">
                      <a16:colId xmlns:a16="http://schemas.microsoft.com/office/drawing/2014/main" val="4191719318"/>
                    </a:ext>
                  </a:extLst>
                </a:gridCol>
                <a:gridCol w="1355968">
                  <a:extLst>
                    <a:ext uri="{9D8B030D-6E8A-4147-A177-3AD203B41FA5}">
                      <a16:colId xmlns:a16="http://schemas.microsoft.com/office/drawing/2014/main" val="3966336267"/>
                    </a:ext>
                  </a:extLst>
                </a:gridCol>
                <a:gridCol w="1216894">
                  <a:extLst>
                    <a:ext uri="{9D8B030D-6E8A-4147-A177-3AD203B41FA5}">
                      <a16:colId xmlns:a16="http://schemas.microsoft.com/office/drawing/2014/main" val="2588705630"/>
                    </a:ext>
                  </a:extLst>
                </a:gridCol>
              </a:tblGrid>
              <a:tr h="392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Solární </a:t>
                      </a:r>
                      <a:r>
                        <a:rPr lang="cs-CZ" sz="1400" dirty="0" err="1">
                          <a:effectLst/>
                        </a:rPr>
                        <a:t>fotovoltaický</a:t>
                      </a:r>
                      <a:r>
                        <a:rPr lang="cs-CZ" sz="1400" dirty="0">
                          <a:effectLst/>
                        </a:rPr>
                        <a:t> ohřev vody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0" marR="75565" marT="0" marB="0" anchor="ctr"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Měrná jednotka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0" marR="75565" marT="0" marB="0" anchor="ctr"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Požadavek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0" marR="75565" marT="0" marB="0" anchor="ctr">
                    <a:solidFill>
                      <a:srgbClr val="ADD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355626"/>
                  </a:ext>
                </a:extLst>
              </a:tr>
              <a:tr h="470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Minimální instalovaný výkon FV panelů 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0" marR="75565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kWp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0" marR="75565" marT="0" marB="0" anchor="ctr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1,50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0" marR="75565" marT="0" marB="0" anchor="ctr"/>
                </a:tc>
                <a:extLst>
                  <a:ext uri="{0D108BD9-81ED-4DB2-BD59-A6C34878D82A}">
                    <a16:rowId xmlns:a16="http://schemas.microsoft.com/office/drawing/2014/main" val="4208122565"/>
                  </a:ext>
                </a:extLst>
              </a:tr>
              <a:tr h="508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Minimální měrný objem akumulačního zásobníku teplé vody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0" marR="75565" marT="0" marB="0" anchor="ctr"/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[l/</a:t>
                      </a:r>
                      <a:r>
                        <a:rPr lang="cs-CZ" sz="1400" dirty="0" err="1">
                          <a:effectLst/>
                        </a:rPr>
                        <a:t>kWp</a:t>
                      </a:r>
                      <a:r>
                        <a:rPr lang="cs-CZ" sz="1400" dirty="0">
                          <a:effectLst/>
                        </a:rPr>
                        <a:t>]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0" marR="75565" marT="0" marB="0" anchor="ctr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45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10" marR="75565" marT="0" marB="0" anchor="ctr"/>
                </a:tc>
                <a:extLst>
                  <a:ext uri="{0D108BD9-81ED-4DB2-BD59-A6C34878D82A}">
                    <a16:rowId xmlns:a16="http://schemas.microsoft.com/office/drawing/2014/main" val="3055026108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7972211" y="2302933"/>
            <a:ext cx="32850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Instalace musí být provedena dodavatelem s oprávněními dle paragrafu 10d zákona č. 406/2000 Sb. o hospodaření energií, v platném znění. </a:t>
            </a:r>
          </a:p>
          <a:p>
            <a:endParaRPr lang="cs-CZ" dirty="0" smtClean="0"/>
          </a:p>
          <a:p>
            <a:r>
              <a:rPr lang="cs-CZ" dirty="0" smtClean="0"/>
              <a:t>Dle typu opatření </a:t>
            </a:r>
            <a:r>
              <a:rPr lang="cs-CZ" b="1" dirty="0" smtClean="0"/>
              <a:t>„Instalatér solárních termických souprav (23-099-M)“ </a:t>
            </a:r>
            <a:r>
              <a:rPr lang="cs-CZ" dirty="0" smtClean="0"/>
              <a:t>nebo </a:t>
            </a:r>
          </a:p>
          <a:p>
            <a:r>
              <a:rPr lang="cs-CZ" b="1" dirty="0" smtClean="0"/>
              <a:t>„Elektromontér </a:t>
            </a:r>
            <a:r>
              <a:rPr lang="cs-CZ" b="1" dirty="0" err="1" smtClean="0"/>
              <a:t>fotovoltaických</a:t>
            </a:r>
            <a:r>
              <a:rPr lang="cs-CZ" b="1" dirty="0" smtClean="0"/>
              <a:t> systémů (26-014-H)“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210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47853" y="104775"/>
            <a:ext cx="103106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000" b="1" i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Program Nová zelená úsporám </a:t>
            </a:r>
            <a:r>
              <a:rPr lang="cs-CZ" sz="5000" b="1" i="0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Light</a:t>
            </a:r>
            <a:r>
              <a:rPr lang="cs-CZ" sz="5000" b="1" i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7082" y="855346"/>
            <a:ext cx="114490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accent5"/>
                </a:solidFill>
              </a:rPr>
              <a:t>C﻿O BUDETE POTŘEBOVAT DOLOŽIT K ŽÁDOSTI?</a:t>
            </a:r>
            <a:endParaRPr lang="cs-CZ" sz="24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Fotodokumentaci </a:t>
            </a:r>
            <a:r>
              <a:rPr lang="cs-CZ" sz="2400" dirty="0"/>
              <a:t>stavu před realizací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Odborný posudek</a:t>
            </a:r>
            <a:r>
              <a:rPr lang="cs-CZ" sz="2400" dirty="0"/>
              <a:t>, který Vám zhotoví zaměstnanec MAS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Doklad </a:t>
            </a:r>
            <a:r>
              <a:rPr lang="cs-CZ" sz="2400" b="1" dirty="0"/>
              <a:t>o vlastnictví bankovního účtu</a:t>
            </a:r>
            <a:r>
              <a:rPr lang="cs-CZ" sz="2400" dirty="0"/>
              <a:t> (postačí výpis)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Potvrzení o přiznání důchodu, </a:t>
            </a:r>
            <a:r>
              <a:rPr lang="cs-CZ" sz="2400" b="1" dirty="0"/>
              <a:t>invaliditě 3. stupně</a:t>
            </a:r>
            <a:r>
              <a:rPr lang="cs-CZ" sz="2400" dirty="0"/>
              <a:t> nebo příspěvku na bydlení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Zpráva o instalaci OZE</a:t>
            </a:r>
            <a:r>
              <a:rPr lang="cs-CZ" sz="2400" dirty="0"/>
              <a:t>, kterou Vám potvrdí dodavatel solárního </a:t>
            </a:r>
            <a:r>
              <a:rPr lang="cs-CZ" sz="2400" dirty="0" smtClean="0"/>
              <a:t>systému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Pro elektronické podání žádostí je potřeba zřízený </a:t>
            </a:r>
            <a:r>
              <a:rPr lang="cs-CZ" sz="2400" b="1" dirty="0" smtClean="0"/>
              <a:t>účet v systému AIS </a:t>
            </a:r>
            <a:r>
              <a:rPr lang="cs-CZ" sz="2400" dirty="0" smtClean="0"/>
              <a:t>– se zřízením Vám bezplatně pomohou zaměstnanci MAS MTJ.  </a:t>
            </a:r>
            <a:endParaRPr lang="cs-CZ" sz="2400" dirty="0"/>
          </a:p>
          <a:p>
            <a:endParaRPr lang="cs-CZ" sz="2000" b="1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984" y="0"/>
            <a:ext cx="1109092" cy="11090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" y="5443694"/>
            <a:ext cx="9902961" cy="13296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861" y="1035443"/>
            <a:ext cx="2862993" cy="167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0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984" y="0"/>
            <a:ext cx="1109092" cy="110909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47853" y="104775"/>
            <a:ext cx="103106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000" b="1" i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Program Nová zelená úsporám </a:t>
            </a:r>
            <a:r>
              <a:rPr lang="cs-CZ" sz="5000" b="1" i="0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Light</a:t>
            </a:r>
            <a:r>
              <a:rPr lang="cs-CZ" sz="5000" b="1" i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46922" y="1043306"/>
            <a:ext cx="11449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Ž</a:t>
            </a:r>
            <a:r>
              <a:rPr lang="cs-CZ" sz="2000" dirty="0" smtClean="0"/>
              <a:t>ádost se podává pouze elektronicky v </a:t>
            </a:r>
            <a:r>
              <a:rPr lang="cs-CZ" sz="2000" b="1" dirty="0" smtClean="0"/>
              <a:t>systému AIS SFŽP ČR </a:t>
            </a:r>
            <a:r>
              <a:rPr lang="cs-CZ" sz="2000" dirty="0" smtClean="0"/>
              <a:t>– je třeba si zde </a:t>
            </a:r>
            <a:r>
              <a:rPr lang="cs-CZ" sz="2000" b="1" dirty="0" smtClean="0"/>
              <a:t>zřídit přístup</a:t>
            </a:r>
            <a:r>
              <a:rPr lang="cs-CZ" sz="2000" dirty="0" smtClean="0"/>
              <a:t> dle manuálu nebo s pomocí zaměstnanců MAS.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" y="5443694"/>
            <a:ext cx="9902961" cy="132964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52" y="1972013"/>
            <a:ext cx="9104581" cy="32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0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984" y="0"/>
            <a:ext cx="1109092" cy="110909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47853" y="104775"/>
            <a:ext cx="103106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000" b="1" i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Program Nová zelená úsporám </a:t>
            </a:r>
            <a:r>
              <a:rPr lang="cs-CZ" sz="5000" b="1" i="0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Light</a:t>
            </a:r>
            <a:r>
              <a:rPr lang="cs-CZ" sz="5000" b="1" i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46922" y="1043306"/>
            <a:ext cx="1144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Podat žádost může žadatel </a:t>
            </a:r>
            <a:r>
              <a:rPr lang="cs-CZ" sz="2000" dirty="0"/>
              <a:t>sám </a:t>
            </a:r>
            <a:r>
              <a:rPr lang="cs-CZ" sz="2000" dirty="0" smtClean="0"/>
              <a:t>nebo s žádostí pomohou zaměstnanci MAS</a:t>
            </a:r>
          </a:p>
          <a:p>
            <a:endParaRPr lang="cs-CZ" sz="2000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" y="5443694"/>
            <a:ext cx="9902961" cy="13296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10" y="1568356"/>
            <a:ext cx="9873589" cy="36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5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984" y="0"/>
            <a:ext cx="1109092" cy="110909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47853" y="104775"/>
            <a:ext cx="103106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000" b="1" i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Program Nová zelená úsporám </a:t>
            </a:r>
            <a:r>
              <a:rPr lang="cs-CZ" sz="5000" b="1" i="0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Light</a:t>
            </a:r>
            <a:r>
              <a:rPr lang="cs-CZ" sz="5000" b="1" i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Bahnschrift SemiBold Condensed" panose="020B0502040204020203" pitchFamily="34" charset="0"/>
              </a:rPr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46922" y="1043306"/>
            <a:ext cx="1144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V dalším kroku je nutné označit příslušnou výzvu. </a:t>
            </a:r>
          </a:p>
          <a:p>
            <a:endParaRPr lang="cs-CZ" sz="2000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" y="5443694"/>
            <a:ext cx="9902961" cy="132964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l="3523" r="1923"/>
          <a:stretch/>
        </p:blipFill>
        <p:spPr>
          <a:xfrm>
            <a:off x="582506" y="1617415"/>
            <a:ext cx="10831611" cy="1972451"/>
          </a:xfrm>
          <a:prstGeom prst="rect">
            <a:avLst/>
          </a:prstGeom>
        </p:spPr>
      </p:pic>
      <p:sp>
        <p:nvSpPr>
          <p:cNvPr id="7" name="TextovéPole 6">
            <a:hlinkClick r:id="rId5"/>
          </p:cNvPr>
          <p:cNvSpPr txBox="1"/>
          <p:nvPr/>
        </p:nvSpPr>
        <p:spPr>
          <a:xfrm>
            <a:off x="514773" y="4084319"/>
            <a:ext cx="9997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Další postup viz manuály na webu NZÚ: </a:t>
            </a:r>
            <a:r>
              <a:rPr lang="cs-CZ" sz="2800" dirty="0" smtClean="0">
                <a:hlinkClick r:id="rId5"/>
              </a:rPr>
              <a:t>https://novazelenausporam.cz/jak-na-to/navody/</a:t>
            </a:r>
            <a:endParaRPr lang="cs-CZ" sz="2800" dirty="0"/>
          </a:p>
        </p:txBody>
      </p:sp>
      <p:sp>
        <p:nvSpPr>
          <p:cNvPr id="8" name="Ovál 7"/>
          <p:cNvSpPr/>
          <p:nvPr/>
        </p:nvSpPr>
        <p:spPr>
          <a:xfrm>
            <a:off x="670560" y="3095413"/>
            <a:ext cx="257387" cy="23029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4974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620</Words>
  <Application>Microsoft Office PowerPoint</Application>
  <PresentationFormat>Širokoúhlá obrazovka</PresentationFormat>
  <Paragraphs>120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Bahnschrift SemiBold Condensed</vt:lpstr>
      <vt:lpstr>Bahnschrift SemiBold SemiConden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Přehled vyplacených žádostí Nová zelená úsporám Light k 3. 11. 2023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Jarka</dc:creator>
  <cp:lastModifiedBy>Jarka</cp:lastModifiedBy>
  <cp:revision>29</cp:revision>
  <dcterms:created xsi:type="dcterms:W3CDTF">2023-11-06T07:02:27Z</dcterms:created>
  <dcterms:modified xsi:type="dcterms:W3CDTF">2023-11-06T13:08:18Z</dcterms:modified>
</cp:coreProperties>
</file>